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Average"/>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Average-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27a84423a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7a84423a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27a84423a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27a84423a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7a84423a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7a84423a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7a84423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7a84423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27a84423a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27a84423a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27a84423a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27a84423a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278a906f1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278a906f1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program relies on a packet-based communication system to send and retrieve data. When the client needs to get information from the database or upload a score, it calls a method that sends a packet to the server containing a signifier integer and some data separated by a comma. The signifier is an integer ranging from 1-9 that corresponds to a method in the server. The server reads this </a:t>
            </a:r>
            <a:r>
              <a:rPr lang="en-GB"/>
              <a:t>number</a:t>
            </a:r>
            <a:r>
              <a:rPr lang="en-GB"/>
              <a:t> and calls the proper method. </a:t>
            </a:r>
            <a:r>
              <a:rPr lang="en-GB">
                <a:solidFill>
                  <a:schemeClr val="dk1"/>
                </a:solidFill>
              </a:rPr>
              <a:t>For example, a signifier of 2 will call the check word method in server which takes a string for the data in the packet and returns a string telling which letters are green, yellow, or grey. </a:t>
            </a:r>
            <a:r>
              <a:rPr lang="en-GB"/>
              <a:t>It then sends or retrieves data from the database through queries, and </a:t>
            </a:r>
            <a:r>
              <a:rPr lang="en-GB"/>
              <a:t>finally</a:t>
            </a:r>
            <a:r>
              <a:rPr lang="en-GB"/>
              <a:t> sends the necessary data back to the client in a packet.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278a906f1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278a906f1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program utilizes a mySQL database server to store and create user information, as well as the words used in the WordleTournament game; our database has 4 tables.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The users table is where users register a unique primary key userID to store their game stats. These values are called when the all-time leaderboard is displayed, or when the specific userID is called in the user lookup function. New users are inserted in this table, and player stats are updated after the Wordle game ends.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The dailyScores table is where each user’s score for each day of playing the WordleTournament is stored; userID serves as a foreign key to tie the entries back to each user. These values are called when the daily scores leaderboard is displayed. This table is also used to check if a user has played the Wordle on the current day by attempting to call an entry with the user’s userID and the current date.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278a906f1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278a906f1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wordBank table stores all of the potential 5 letter word solutions for the game; each word is unique and has a specified numerical difficulty (between -1 and 2). This difficulty was determined via machine learning methods that analyzed the complexity and frequency of the word in modern media. The first three rounds use words with a difficulty between -1 and 0 and the latter two rounds use words of a difficulty above 0. This index is used as a multiplier for our score calculations.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The validWords table consists only of 5 letter words, and is used to validate that the word guessed by the user is a valid word. The user input is used to call an entry in this table in order to validate that the word is real.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27a84423a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27a84423a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278a906f1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278a906f1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278a906f1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278a906f1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27a84423a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27a84423a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27a84423a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27a84423a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27a84423a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27a84423a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27a84423a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27a84423a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2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20.png"/><Relationship Id="rId7"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SWD Wordle Project</a:t>
            </a:r>
            <a:endParaRPr/>
          </a:p>
        </p:txBody>
      </p:sp>
      <p:sp>
        <p:nvSpPr>
          <p:cNvPr id="229" name="Google Shape;229;p17"/>
          <p:cNvSpPr txBox="1"/>
          <p:nvPr>
            <p:ph idx="1" type="subTitle"/>
          </p:nvPr>
        </p:nvSpPr>
        <p:spPr>
          <a:xfrm>
            <a:off x="4821075" y="3469950"/>
            <a:ext cx="4160700" cy="96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Made by the beautiful individuals….</a:t>
            </a:r>
            <a:endParaRPr/>
          </a:p>
          <a:p>
            <a:pPr indent="0" lvl="0" marL="0" rtl="0" algn="l">
              <a:lnSpc>
                <a:spcPct val="115000"/>
              </a:lnSpc>
              <a:spcBef>
                <a:spcPts val="1600"/>
              </a:spcBef>
              <a:spcAft>
                <a:spcPts val="0"/>
              </a:spcAft>
              <a:buNone/>
            </a:pPr>
            <a:r>
              <a:rPr lang="en-GB"/>
              <a:t>Samuel Maschmann, Nathaniel Narunatvanich,  </a:t>
            </a:r>
            <a:endParaRPr/>
          </a:p>
          <a:p>
            <a:pPr indent="0" lvl="0" marL="0" rtl="0" algn="l">
              <a:lnSpc>
                <a:spcPct val="115000"/>
              </a:lnSpc>
              <a:spcBef>
                <a:spcPts val="1600"/>
              </a:spcBef>
              <a:spcAft>
                <a:spcPts val="1600"/>
              </a:spcAft>
              <a:buNone/>
            </a:pPr>
            <a:r>
              <a:rPr lang="en-GB"/>
              <a:t>and Samuel Nicklaus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92" name="Google Shape;292;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93" name="Google Shape;293;p26"/>
          <p:cNvPicPr preferRelativeResize="0"/>
          <p:nvPr/>
        </p:nvPicPr>
        <p:blipFill>
          <a:blip r:embed="rId3">
            <a:alphaModFix/>
          </a:blip>
          <a:stretch>
            <a:fillRect/>
          </a:stretch>
        </p:blipFill>
        <p:spPr>
          <a:xfrm>
            <a:off x="2386175" y="0"/>
            <a:ext cx="4371650" cy="5143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99" name="Google Shape;299;p2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300" name="Google Shape;300;p27"/>
          <p:cNvPicPr preferRelativeResize="0"/>
          <p:nvPr/>
        </p:nvPicPr>
        <p:blipFill>
          <a:blip r:embed="rId3">
            <a:alphaModFix/>
          </a:blip>
          <a:stretch>
            <a:fillRect/>
          </a:stretch>
        </p:blipFill>
        <p:spPr>
          <a:xfrm>
            <a:off x="2271512" y="0"/>
            <a:ext cx="485342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306" name="Google Shape;306;p2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307" name="Google Shape;307;p28"/>
          <p:cNvPicPr preferRelativeResize="0"/>
          <p:nvPr/>
        </p:nvPicPr>
        <p:blipFill>
          <a:blip r:embed="rId3">
            <a:alphaModFix/>
          </a:blip>
          <a:stretch>
            <a:fillRect/>
          </a:stretch>
        </p:blipFill>
        <p:spPr>
          <a:xfrm>
            <a:off x="2386175" y="0"/>
            <a:ext cx="4371650"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313" name="Google Shape;313;p2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314" name="Google Shape;314;p29"/>
          <p:cNvPicPr preferRelativeResize="0"/>
          <p:nvPr/>
        </p:nvPicPr>
        <p:blipFill>
          <a:blip r:embed="rId3">
            <a:alphaModFix/>
          </a:blip>
          <a:stretch>
            <a:fillRect/>
          </a:stretch>
        </p:blipFill>
        <p:spPr>
          <a:xfrm>
            <a:off x="808300" y="973515"/>
            <a:ext cx="3475375" cy="4099274"/>
          </a:xfrm>
          <a:prstGeom prst="rect">
            <a:avLst/>
          </a:prstGeom>
          <a:noFill/>
          <a:ln>
            <a:noFill/>
          </a:ln>
        </p:spPr>
      </p:pic>
      <p:sp>
        <p:nvSpPr>
          <p:cNvPr id="315" name="Google Shape;315;p29"/>
          <p:cNvSpPr/>
          <p:nvPr/>
        </p:nvSpPr>
        <p:spPr>
          <a:xfrm>
            <a:off x="4560050" y="2594775"/>
            <a:ext cx="1197600" cy="914100"/>
          </a:xfrm>
          <a:prstGeom prst="rightArrow">
            <a:avLst>
              <a:gd fmla="val 50000" name="adj1"/>
              <a:gd fmla="val 50000" name="adj2"/>
            </a:avLst>
          </a:prstGeom>
          <a:solidFill>
            <a:srgbClr val="55688B">
              <a:alpha val="359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highlight>
                <a:schemeClr val="lt1"/>
              </a:highlight>
            </a:endParaRPr>
          </a:p>
        </p:txBody>
      </p:sp>
      <p:pic>
        <p:nvPicPr>
          <p:cNvPr id="316" name="Google Shape;316;p29"/>
          <p:cNvPicPr preferRelativeResize="0"/>
          <p:nvPr/>
        </p:nvPicPr>
        <p:blipFill>
          <a:blip r:embed="rId4">
            <a:alphaModFix/>
          </a:blip>
          <a:stretch>
            <a:fillRect/>
          </a:stretch>
        </p:blipFill>
        <p:spPr>
          <a:xfrm>
            <a:off x="6034025" y="2042075"/>
            <a:ext cx="2876550" cy="1962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322" name="Google Shape;322;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323" name="Google Shape;323;p30"/>
          <p:cNvPicPr preferRelativeResize="0"/>
          <p:nvPr/>
        </p:nvPicPr>
        <p:blipFill>
          <a:blip r:embed="rId3">
            <a:alphaModFix/>
          </a:blip>
          <a:stretch>
            <a:fillRect/>
          </a:stretch>
        </p:blipFill>
        <p:spPr>
          <a:xfrm>
            <a:off x="2403600" y="0"/>
            <a:ext cx="4336801"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329" name="Google Shape;329;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330" name="Google Shape;330;p31"/>
          <p:cNvPicPr preferRelativeResize="0"/>
          <p:nvPr/>
        </p:nvPicPr>
        <p:blipFill>
          <a:blip r:embed="rId3">
            <a:alphaModFix/>
          </a:blip>
          <a:stretch>
            <a:fillRect/>
          </a:stretch>
        </p:blipFill>
        <p:spPr>
          <a:xfrm>
            <a:off x="2635352" y="0"/>
            <a:ext cx="4363196"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Client Server Relationship</a:t>
            </a:r>
            <a:endParaRPr/>
          </a:p>
        </p:txBody>
      </p:sp>
      <p:sp>
        <p:nvSpPr>
          <p:cNvPr id="336" name="Google Shape;336;p32"/>
          <p:cNvSpPr/>
          <p:nvPr/>
        </p:nvSpPr>
        <p:spPr>
          <a:xfrm>
            <a:off x="1403625" y="1492350"/>
            <a:ext cx="1818300" cy="6510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Client</a:t>
            </a:r>
            <a:endParaRPr/>
          </a:p>
        </p:txBody>
      </p:sp>
      <p:sp>
        <p:nvSpPr>
          <p:cNvPr id="337" name="Google Shape;337;p32"/>
          <p:cNvSpPr/>
          <p:nvPr/>
        </p:nvSpPr>
        <p:spPr>
          <a:xfrm>
            <a:off x="3662850" y="2697650"/>
            <a:ext cx="1818300" cy="6510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300"/>
              <a:t>Server</a:t>
            </a:r>
            <a:endParaRPr sz="1300"/>
          </a:p>
        </p:txBody>
      </p:sp>
      <p:sp>
        <p:nvSpPr>
          <p:cNvPr id="338" name="Google Shape;338;p32"/>
          <p:cNvSpPr/>
          <p:nvPr/>
        </p:nvSpPr>
        <p:spPr>
          <a:xfrm>
            <a:off x="6114825" y="1492350"/>
            <a:ext cx="1818300" cy="6510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t>SQL Database</a:t>
            </a:r>
            <a:endParaRPr sz="1300"/>
          </a:p>
        </p:txBody>
      </p:sp>
      <p:sp>
        <p:nvSpPr>
          <p:cNvPr id="339" name="Google Shape;339;p32"/>
          <p:cNvSpPr/>
          <p:nvPr/>
        </p:nvSpPr>
        <p:spPr>
          <a:xfrm rot="2437529">
            <a:off x="3122231" y="2117232"/>
            <a:ext cx="1079077" cy="325494"/>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rot="-8357703">
            <a:off x="2708771" y="2409077"/>
            <a:ext cx="1079177" cy="325266"/>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rot="-2203021">
            <a:off x="5183519" y="2140864"/>
            <a:ext cx="1079344" cy="325201"/>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rot="8612080">
            <a:off x="5465272" y="2568716"/>
            <a:ext cx="1079187" cy="324789"/>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txBox="1"/>
          <p:nvPr/>
        </p:nvSpPr>
        <p:spPr>
          <a:xfrm rot="2426972">
            <a:off x="2518521" y="2221528"/>
            <a:ext cx="1818187" cy="40027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Packets</a:t>
            </a:r>
            <a:endParaRPr>
              <a:solidFill>
                <a:schemeClr val="lt1"/>
              </a:solidFill>
              <a:latin typeface="Lato"/>
              <a:ea typeface="Lato"/>
              <a:cs typeface="Lato"/>
              <a:sym typeface="Lato"/>
            </a:endParaRPr>
          </a:p>
        </p:txBody>
      </p:sp>
      <p:sp>
        <p:nvSpPr>
          <p:cNvPr id="344" name="Google Shape;344;p32"/>
          <p:cNvSpPr txBox="1"/>
          <p:nvPr/>
        </p:nvSpPr>
        <p:spPr>
          <a:xfrm rot="-2302386">
            <a:off x="4797156" y="2319358"/>
            <a:ext cx="2200297" cy="400216"/>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Queries</a:t>
            </a:r>
            <a:endParaRPr>
              <a:solidFill>
                <a:schemeClr val="lt1"/>
              </a:solidFill>
              <a:latin typeface="Lato"/>
              <a:ea typeface="Lato"/>
              <a:cs typeface="Lato"/>
              <a:sym typeface="Lato"/>
            </a:endParaRPr>
          </a:p>
        </p:txBody>
      </p:sp>
      <p:sp>
        <p:nvSpPr>
          <p:cNvPr id="345" name="Google Shape;345;p32"/>
          <p:cNvSpPr txBox="1"/>
          <p:nvPr/>
        </p:nvSpPr>
        <p:spPr>
          <a:xfrm>
            <a:off x="469875" y="2943175"/>
            <a:ext cx="36858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Packet-Based Communication</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Signifiers in Packets</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2 -&gt; Check Word</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Check with Database through Queries</a:t>
            </a:r>
            <a:endParaRPr>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SQL Database</a:t>
            </a:r>
            <a:endParaRPr/>
          </a:p>
        </p:txBody>
      </p:sp>
      <p:sp>
        <p:nvSpPr>
          <p:cNvPr id="351" name="Google Shape;351;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latin typeface="Arial"/>
                <a:ea typeface="Arial"/>
                <a:cs typeface="Arial"/>
                <a:sym typeface="Arial"/>
              </a:rPr>
              <a:t>4 tables:</a:t>
            </a:r>
            <a:r>
              <a:rPr i="1" lang="en-GB">
                <a:latin typeface="Arial"/>
                <a:ea typeface="Arial"/>
                <a:cs typeface="Arial"/>
                <a:sym typeface="Arial"/>
              </a:rPr>
              <a:t> users, </a:t>
            </a:r>
            <a:r>
              <a:rPr i="1" lang="en-GB">
                <a:latin typeface="Arial"/>
                <a:ea typeface="Arial"/>
                <a:cs typeface="Arial"/>
                <a:sym typeface="Arial"/>
              </a:rPr>
              <a:t>dailyScores,</a:t>
            </a:r>
            <a:r>
              <a:rPr i="1" lang="en-GB">
                <a:latin typeface="Arial"/>
                <a:ea typeface="Arial"/>
                <a:cs typeface="Arial"/>
                <a:sym typeface="Arial"/>
              </a:rPr>
              <a:t> validWords, wordBank</a:t>
            </a:r>
            <a:endParaRPr i="1">
              <a:latin typeface="Arial"/>
              <a:ea typeface="Arial"/>
              <a:cs typeface="Arial"/>
              <a:sym typeface="Arial"/>
            </a:endParaRPr>
          </a:p>
          <a:p>
            <a:pPr indent="0" lvl="0" marL="0" rtl="0" algn="l">
              <a:spcBef>
                <a:spcPts val="1600"/>
              </a:spcBef>
              <a:spcAft>
                <a:spcPts val="1600"/>
              </a:spcAft>
              <a:buNone/>
            </a:pPr>
            <a:r>
              <a:t/>
            </a:r>
            <a:endParaRPr/>
          </a:p>
        </p:txBody>
      </p:sp>
      <p:pic>
        <p:nvPicPr>
          <p:cNvPr id="352" name="Google Shape;352;p33"/>
          <p:cNvPicPr preferRelativeResize="0"/>
          <p:nvPr/>
        </p:nvPicPr>
        <p:blipFill>
          <a:blip r:embed="rId3">
            <a:alphaModFix/>
          </a:blip>
          <a:stretch>
            <a:fillRect/>
          </a:stretch>
        </p:blipFill>
        <p:spPr>
          <a:xfrm>
            <a:off x="786175" y="2379195"/>
            <a:ext cx="5198324" cy="2099550"/>
          </a:xfrm>
          <a:prstGeom prst="rect">
            <a:avLst/>
          </a:prstGeom>
          <a:noFill/>
          <a:ln>
            <a:noFill/>
          </a:ln>
        </p:spPr>
      </p:pic>
      <p:grpSp>
        <p:nvGrpSpPr>
          <p:cNvPr id="353" name="Google Shape;353;p33"/>
          <p:cNvGrpSpPr/>
          <p:nvPr/>
        </p:nvGrpSpPr>
        <p:grpSpPr>
          <a:xfrm>
            <a:off x="6260163" y="658850"/>
            <a:ext cx="2145088" cy="3825801"/>
            <a:chOff x="6260163" y="658850"/>
            <a:chExt cx="2145088" cy="3825801"/>
          </a:xfrm>
        </p:grpSpPr>
        <p:pic>
          <p:nvPicPr>
            <p:cNvPr id="354" name="Google Shape;354;p33"/>
            <p:cNvPicPr preferRelativeResize="0"/>
            <p:nvPr/>
          </p:nvPicPr>
          <p:blipFill>
            <a:blip r:embed="rId4">
              <a:alphaModFix/>
            </a:blip>
            <a:stretch>
              <a:fillRect/>
            </a:stretch>
          </p:blipFill>
          <p:spPr>
            <a:xfrm>
              <a:off x="6260277" y="658850"/>
              <a:ext cx="2132475" cy="3825801"/>
            </a:xfrm>
            <a:prstGeom prst="rect">
              <a:avLst/>
            </a:prstGeom>
            <a:noFill/>
            <a:ln>
              <a:noFill/>
            </a:ln>
          </p:spPr>
        </p:pic>
        <p:cxnSp>
          <p:nvCxnSpPr>
            <p:cNvPr id="355" name="Google Shape;355;p33"/>
            <p:cNvCxnSpPr/>
            <p:nvPr/>
          </p:nvCxnSpPr>
          <p:spPr>
            <a:xfrm>
              <a:off x="6272550" y="1789775"/>
              <a:ext cx="2132700" cy="8400"/>
            </a:xfrm>
            <a:prstGeom prst="straightConnector1">
              <a:avLst/>
            </a:prstGeom>
            <a:noFill/>
            <a:ln cap="flat" cmpd="sng" w="19050">
              <a:solidFill>
                <a:srgbClr val="FF0000"/>
              </a:solidFill>
              <a:prstDash val="solid"/>
              <a:round/>
              <a:headEnd len="med" w="med" type="none"/>
              <a:tailEnd len="med" w="med" type="none"/>
            </a:ln>
          </p:spPr>
        </p:cxnSp>
        <p:cxnSp>
          <p:nvCxnSpPr>
            <p:cNvPr id="356" name="Google Shape;356;p33"/>
            <p:cNvCxnSpPr/>
            <p:nvPr/>
          </p:nvCxnSpPr>
          <p:spPr>
            <a:xfrm>
              <a:off x="6272550" y="2627975"/>
              <a:ext cx="2132700" cy="8400"/>
            </a:xfrm>
            <a:prstGeom prst="straightConnector1">
              <a:avLst/>
            </a:prstGeom>
            <a:noFill/>
            <a:ln cap="flat" cmpd="sng" w="19050">
              <a:solidFill>
                <a:srgbClr val="FF0000"/>
              </a:solidFill>
              <a:prstDash val="solid"/>
              <a:round/>
              <a:headEnd len="med" w="med" type="none"/>
              <a:tailEnd len="med" w="med" type="none"/>
            </a:ln>
          </p:spPr>
        </p:cxnSp>
        <p:cxnSp>
          <p:nvCxnSpPr>
            <p:cNvPr id="357" name="Google Shape;357;p33"/>
            <p:cNvCxnSpPr/>
            <p:nvPr/>
          </p:nvCxnSpPr>
          <p:spPr>
            <a:xfrm>
              <a:off x="6272550" y="3466175"/>
              <a:ext cx="2132700" cy="8400"/>
            </a:xfrm>
            <a:prstGeom prst="straightConnector1">
              <a:avLst/>
            </a:prstGeom>
            <a:noFill/>
            <a:ln cap="flat" cmpd="sng" w="19050">
              <a:solidFill>
                <a:srgbClr val="FF0000"/>
              </a:solidFill>
              <a:prstDash val="solid"/>
              <a:round/>
              <a:headEnd len="med" w="med" type="none"/>
              <a:tailEnd len="med" w="med" type="none"/>
            </a:ln>
          </p:spPr>
        </p:cxnSp>
        <p:cxnSp>
          <p:nvCxnSpPr>
            <p:cNvPr id="358" name="Google Shape;358;p33"/>
            <p:cNvCxnSpPr/>
            <p:nvPr/>
          </p:nvCxnSpPr>
          <p:spPr>
            <a:xfrm>
              <a:off x="6260163" y="4304375"/>
              <a:ext cx="2132700" cy="8400"/>
            </a:xfrm>
            <a:prstGeom prst="straightConnector1">
              <a:avLst/>
            </a:prstGeom>
            <a:noFill/>
            <a:ln cap="flat" cmpd="sng" w="19050">
              <a:solidFill>
                <a:srgbClr val="FF0000"/>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1000"/>
                                        <p:tgtEl>
                                          <p:spTgt spid="3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SQL Word Tables</a:t>
            </a:r>
            <a:endParaRPr/>
          </a:p>
        </p:txBody>
      </p:sp>
      <p:sp>
        <p:nvSpPr>
          <p:cNvPr id="364" name="Google Shape;364;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65" name="Google Shape;365;p34"/>
          <p:cNvPicPr preferRelativeResize="0"/>
          <p:nvPr/>
        </p:nvPicPr>
        <p:blipFill>
          <a:blip r:embed="rId3">
            <a:alphaModFix/>
          </a:blip>
          <a:stretch>
            <a:fillRect/>
          </a:stretch>
        </p:blipFill>
        <p:spPr>
          <a:xfrm>
            <a:off x="7033998" y="0"/>
            <a:ext cx="1119404" cy="5143500"/>
          </a:xfrm>
          <a:prstGeom prst="rect">
            <a:avLst/>
          </a:prstGeom>
          <a:noFill/>
          <a:ln>
            <a:noFill/>
          </a:ln>
        </p:spPr>
      </p:pic>
      <p:pic>
        <p:nvPicPr>
          <p:cNvPr id="366" name="Google Shape;366;p34"/>
          <p:cNvPicPr preferRelativeResize="0"/>
          <p:nvPr/>
        </p:nvPicPr>
        <p:blipFill>
          <a:blip r:embed="rId4">
            <a:alphaModFix/>
          </a:blip>
          <a:stretch>
            <a:fillRect/>
          </a:stretch>
        </p:blipFill>
        <p:spPr>
          <a:xfrm>
            <a:off x="5908297" y="0"/>
            <a:ext cx="1125706" cy="5143501"/>
          </a:xfrm>
          <a:prstGeom prst="rect">
            <a:avLst/>
          </a:prstGeom>
          <a:noFill/>
          <a:ln>
            <a:noFill/>
          </a:ln>
        </p:spPr>
      </p:pic>
      <p:pic>
        <p:nvPicPr>
          <p:cNvPr id="367" name="Google Shape;367;p34"/>
          <p:cNvPicPr preferRelativeResize="0"/>
          <p:nvPr/>
        </p:nvPicPr>
        <p:blipFill>
          <a:blip r:embed="rId5">
            <a:alphaModFix/>
          </a:blip>
          <a:stretch>
            <a:fillRect/>
          </a:stretch>
        </p:blipFill>
        <p:spPr>
          <a:xfrm>
            <a:off x="4996275" y="152400"/>
            <a:ext cx="493847" cy="4838699"/>
          </a:xfrm>
          <a:prstGeom prst="rect">
            <a:avLst/>
          </a:prstGeom>
          <a:noFill/>
          <a:ln>
            <a:noFill/>
          </a:ln>
        </p:spPr>
      </p:pic>
      <p:sp>
        <p:nvSpPr>
          <p:cNvPr id="368" name="Google Shape;368;p34"/>
          <p:cNvSpPr/>
          <p:nvPr/>
        </p:nvSpPr>
        <p:spPr>
          <a:xfrm>
            <a:off x="4234275" y="344425"/>
            <a:ext cx="762000" cy="177600"/>
          </a:xfrm>
          <a:prstGeom prst="rightArrow">
            <a:avLst>
              <a:gd fmla="val 50000" name="adj1"/>
              <a:gd fmla="val 50000" name="adj2"/>
            </a:avLst>
          </a:prstGeom>
          <a:solidFill>
            <a:srgbClr val="FF0000"/>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9" name="Google Shape;369;p34"/>
          <p:cNvPicPr preferRelativeResize="0"/>
          <p:nvPr/>
        </p:nvPicPr>
        <p:blipFill>
          <a:blip r:embed="rId6">
            <a:alphaModFix/>
          </a:blip>
          <a:stretch>
            <a:fillRect/>
          </a:stretch>
        </p:blipFill>
        <p:spPr>
          <a:xfrm>
            <a:off x="7400949" y="168900"/>
            <a:ext cx="149575" cy="197425"/>
          </a:xfrm>
          <a:prstGeom prst="rect">
            <a:avLst/>
          </a:prstGeom>
          <a:noFill/>
          <a:ln>
            <a:noFill/>
          </a:ln>
        </p:spPr>
      </p:pic>
      <p:pic>
        <p:nvPicPr>
          <p:cNvPr id="370" name="Google Shape;370;p34"/>
          <p:cNvPicPr preferRelativeResize="0"/>
          <p:nvPr/>
        </p:nvPicPr>
        <p:blipFill>
          <a:blip r:embed="rId7">
            <a:alphaModFix/>
          </a:blip>
          <a:stretch>
            <a:fillRect/>
          </a:stretch>
        </p:blipFill>
        <p:spPr>
          <a:xfrm>
            <a:off x="1297501" y="1160575"/>
            <a:ext cx="2813150" cy="3318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8"/>
                                        </p:tgtEl>
                                        <p:attrNameLst>
                                          <p:attrName>style.visibility</p:attrName>
                                        </p:attrNameLst>
                                      </p:cBhvr>
                                      <p:to>
                                        <p:strVal val="visible"/>
                                      </p:to>
                                    </p:set>
                                  </p:childTnLst>
                                </p:cTn>
                              </p:par>
                            </p:childTnLst>
                          </p:cTn>
                        </p:par>
                        <p:par>
                          <p:cTn fill="hold">
                            <p:stCondLst>
                              <p:cond delay="1000"/>
                            </p:stCondLst>
                            <p:childTnLst>
                              <p:par>
                                <p:cTn fill="hold" nodeType="afterEffect" presetClass="exit" presetID="2" presetSubtype="4">
                                  <p:stCondLst>
                                    <p:cond delay="0"/>
                                  </p:stCondLst>
                                  <p:childTnLst>
                                    <p:anim calcmode="lin" valueType="num">
                                      <p:cBhvr additive="base">
                                        <p:cTn dur="4000"/>
                                        <p:tgtEl>
                                          <p:spTgt spid="368">
                                            <p:txEl>
                                              <p:pRg end="0" st="0"/>
                                            </p:txEl>
                                          </p:spTgt>
                                        </p:tgtEl>
                                        <p:attrNameLst>
                                          <p:attrName>ppt_y</p:attrName>
                                        </p:attrNameLst>
                                      </p:cBhvr>
                                      <p:tavLst>
                                        <p:tav fmla="" tm="0">
                                          <p:val>
                                            <p:strVal val="#ppt_y"/>
                                          </p:val>
                                        </p:tav>
                                        <p:tav fmla="" tm="100000">
                                          <p:val>
                                            <p:strVal val="#ppt_y+1"/>
                                          </p:val>
                                        </p:tav>
                                      </p:tavLst>
                                    </p:anim>
                                    <p:set>
                                      <p:cBhvr>
                                        <p:cTn dur="1" fill="hold">
                                          <p:stCondLst>
                                            <p:cond delay="4000"/>
                                          </p:stCondLst>
                                        </p:cTn>
                                        <p:tgtEl>
                                          <p:spTgt spid="368">
                                            <p:txEl>
                                              <p:pRg end="0" st="0"/>
                                            </p:txEl>
                                          </p:spTgt>
                                        </p:tgtEl>
                                        <p:attrNameLst>
                                          <p:attrName>style.visibility</p:attrName>
                                        </p:attrNameLst>
                                      </p:cBhvr>
                                      <p:to>
                                        <p:strVal val="hidden"/>
                                      </p:to>
                                    </p:set>
                                  </p:childTnLst>
                                </p:cTn>
                              </p:par>
                              <p:par>
                                <p:cTn fill="hold" nodeType="withEffect" presetClass="emph" presetID="8" presetSubtype="0">
                                  <p:stCondLst>
                                    <p:cond delay="0"/>
                                  </p:stCondLst>
                                  <p:childTnLst>
                                    <p:animRot by="-21600000">
                                      <p:cBhvr>
                                        <p:cTn dur="2000" fill="hold"/>
                                        <p:tgtEl>
                                          <p:spTgt spid="369"/>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471806" y="300025"/>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400">
                <a:solidFill>
                  <a:srgbClr val="FFFFFF"/>
                </a:solidFill>
                <a:uFill>
                  <a:noFill/>
                </a:uFill>
                <a:latin typeface="Montserrat"/>
                <a:ea typeface="Montserrat"/>
                <a:cs typeface="Montserrat"/>
                <a:sym typeface="Montserrat"/>
                <a:hlinkClick>
                  <a:extLst>
                    <a:ext uri="{A12FA001-AC4F-418D-AE19-62706E023703}">
                      <ahyp:hlinkClr val="tx"/>
                    </a:ext>
                  </a:extLst>
                </a:hlinkClick>
              </a:rPr>
              <a:t>Overview</a:t>
            </a:r>
            <a:endParaRPr sz="2800">
              <a:solidFill>
                <a:srgbClr val="CACACA"/>
              </a:solidFill>
              <a:latin typeface="Average"/>
              <a:ea typeface="Average"/>
              <a:cs typeface="Average"/>
              <a:sym typeface="Average"/>
            </a:endParaRPr>
          </a:p>
        </p:txBody>
      </p:sp>
      <p:sp>
        <p:nvSpPr>
          <p:cNvPr id="235" name="Google Shape;235;p18"/>
          <p:cNvSpPr txBox="1"/>
          <p:nvPr/>
        </p:nvSpPr>
        <p:spPr>
          <a:xfrm>
            <a:off x="1101306" y="1435888"/>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Technical Features</a:t>
            </a:r>
            <a:endParaRPr>
              <a:solidFill>
                <a:schemeClr val="lt1"/>
              </a:solidFill>
              <a:latin typeface="Montserrat"/>
              <a:ea typeface="Montserrat"/>
              <a:cs typeface="Montserrat"/>
              <a:sym typeface="Montserrat"/>
            </a:endParaRPr>
          </a:p>
        </p:txBody>
      </p:sp>
      <p:sp>
        <p:nvSpPr>
          <p:cNvPr id="236" name="Google Shape;236;p18"/>
          <p:cNvSpPr txBox="1"/>
          <p:nvPr/>
        </p:nvSpPr>
        <p:spPr>
          <a:xfrm>
            <a:off x="1101306" y="2003827"/>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GUI</a:t>
            </a:r>
            <a:endParaRPr>
              <a:solidFill>
                <a:schemeClr val="lt1"/>
              </a:solidFill>
              <a:latin typeface="Montserrat"/>
              <a:ea typeface="Montserrat"/>
              <a:cs typeface="Montserrat"/>
              <a:sym typeface="Montserrat"/>
            </a:endParaRPr>
          </a:p>
        </p:txBody>
      </p:sp>
      <p:sp>
        <p:nvSpPr>
          <p:cNvPr id="237" name="Google Shape;237;p18"/>
          <p:cNvSpPr txBox="1"/>
          <p:nvPr/>
        </p:nvSpPr>
        <p:spPr>
          <a:xfrm>
            <a:off x="1101306" y="2571765"/>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Client-Server Relationship</a:t>
            </a:r>
            <a:endParaRPr sz="1800">
              <a:solidFill>
                <a:schemeClr val="lt1"/>
              </a:solidFill>
              <a:latin typeface="Average"/>
              <a:ea typeface="Average"/>
              <a:cs typeface="Average"/>
              <a:sym typeface="Average"/>
            </a:endParaRPr>
          </a:p>
        </p:txBody>
      </p:sp>
      <p:sp>
        <p:nvSpPr>
          <p:cNvPr id="238" name="Google Shape;238;p18"/>
          <p:cNvSpPr txBox="1"/>
          <p:nvPr/>
        </p:nvSpPr>
        <p:spPr>
          <a:xfrm>
            <a:off x="1101306" y="3139704"/>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Database</a:t>
            </a:r>
            <a:endParaRPr sz="1800">
              <a:solidFill>
                <a:schemeClr val="lt1"/>
              </a:solidFill>
              <a:latin typeface="Average"/>
              <a:ea typeface="Average"/>
              <a:cs typeface="Average"/>
              <a:sym typeface="Average"/>
            </a:endParaRPr>
          </a:p>
        </p:txBody>
      </p:sp>
      <p:sp>
        <p:nvSpPr>
          <p:cNvPr id="239" name="Google Shape;239;p18"/>
          <p:cNvSpPr txBox="1"/>
          <p:nvPr/>
        </p:nvSpPr>
        <p:spPr>
          <a:xfrm>
            <a:off x="1101301" y="3707638"/>
            <a:ext cx="4675800" cy="56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Demo</a:t>
            </a:r>
            <a:endParaRPr sz="18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19"/>
          <p:cNvPicPr preferRelativeResize="0"/>
          <p:nvPr/>
        </p:nvPicPr>
        <p:blipFill>
          <a:blip r:embed="rId3">
            <a:alphaModFix/>
          </a:blip>
          <a:stretch>
            <a:fillRect/>
          </a:stretch>
        </p:blipFill>
        <p:spPr>
          <a:xfrm>
            <a:off x="1921300" y="0"/>
            <a:ext cx="5301407"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Features</a:t>
            </a:r>
            <a:endParaRPr/>
          </a:p>
        </p:txBody>
      </p:sp>
      <p:sp>
        <p:nvSpPr>
          <p:cNvPr id="250" name="Google Shape;250;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rial"/>
              <a:buChar char="●"/>
            </a:pPr>
            <a:r>
              <a:rPr lang="en-GB" sz="1600">
                <a:latin typeface="Arial"/>
                <a:ea typeface="Arial"/>
                <a:cs typeface="Arial"/>
                <a:sym typeface="Arial"/>
              </a:rPr>
              <a:t>SQL to store databases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Score is calculated by word complexity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Daily leaderboard</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All time leaderboard</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Player lookup tool</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Cool GUI features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Login System</a:t>
            </a:r>
            <a:endParaRPr sz="1600">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56" name="Google Shape;256;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57" name="Google Shape;257;p21"/>
          <p:cNvPicPr preferRelativeResize="0"/>
          <p:nvPr/>
        </p:nvPicPr>
        <p:blipFill>
          <a:blip r:embed="rId3">
            <a:alphaModFix/>
          </a:blip>
          <a:stretch>
            <a:fillRect/>
          </a:stretch>
        </p:blipFill>
        <p:spPr>
          <a:xfrm>
            <a:off x="2386175" y="0"/>
            <a:ext cx="4371638" cy="51434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63" name="Google Shape;263;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64" name="Google Shape;264;p22"/>
          <p:cNvPicPr preferRelativeResize="0"/>
          <p:nvPr/>
        </p:nvPicPr>
        <p:blipFill>
          <a:blip r:embed="rId3">
            <a:alphaModFix/>
          </a:blip>
          <a:stretch>
            <a:fillRect/>
          </a:stretch>
        </p:blipFill>
        <p:spPr>
          <a:xfrm>
            <a:off x="2413971" y="0"/>
            <a:ext cx="4805959"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70" name="Google Shape;270;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71" name="Google Shape;271;p23"/>
          <p:cNvPicPr preferRelativeResize="0"/>
          <p:nvPr/>
        </p:nvPicPr>
        <p:blipFill>
          <a:blip r:embed="rId3">
            <a:alphaModFix/>
          </a:blip>
          <a:stretch>
            <a:fillRect/>
          </a:stretch>
        </p:blipFill>
        <p:spPr>
          <a:xfrm>
            <a:off x="2631125" y="0"/>
            <a:ext cx="4371650"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77" name="Google Shape;277;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78" name="Google Shape;278;p24"/>
          <p:cNvPicPr preferRelativeResize="0"/>
          <p:nvPr/>
        </p:nvPicPr>
        <p:blipFill>
          <a:blip r:embed="rId3">
            <a:alphaModFix/>
          </a:blip>
          <a:stretch>
            <a:fillRect/>
          </a:stretch>
        </p:blipFill>
        <p:spPr>
          <a:xfrm>
            <a:off x="445275" y="1264225"/>
            <a:ext cx="3681050" cy="3912117"/>
          </a:xfrm>
          <a:prstGeom prst="rect">
            <a:avLst/>
          </a:prstGeom>
          <a:noFill/>
          <a:ln>
            <a:noFill/>
          </a:ln>
        </p:spPr>
      </p:pic>
      <p:pic>
        <p:nvPicPr>
          <p:cNvPr id="279" name="Google Shape;279;p24"/>
          <p:cNvPicPr preferRelativeResize="0"/>
          <p:nvPr/>
        </p:nvPicPr>
        <p:blipFill>
          <a:blip r:embed="rId4">
            <a:alphaModFix/>
          </a:blip>
          <a:stretch>
            <a:fillRect/>
          </a:stretch>
        </p:blipFill>
        <p:spPr>
          <a:xfrm>
            <a:off x="4971648" y="1264237"/>
            <a:ext cx="3681050" cy="3922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GUI</a:t>
            </a:r>
            <a:endParaRPr/>
          </a:p>
        </p:txBody>
      </p:sp>
      <p:sp>
        <p:nvSpPr>
          <p:cNvPr id="285" name="Google Shape;285;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86" name="Google Shape;286;p25"/>
          <p:cNvPicPr preferRelativeResize="0"/>
          <p:nvPr/>
        </p:nvPicPr>
        <p:blipFill>
          <a:blip r:embed="rId3">
            <a:alphaModFix/>
          </a:blip>
          <a:stretch>
            <a:fillRect/>
          </a:stretch>
        </p:blipFill>
        <p:spPr>
          <a:xfrm>
            <a:off x="2401672" y="0"/>
            <a:ext cx="4830556"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